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491" r:id="rId3"/>
    <p:sldId id="460" r:id="rId4"/>
    <p:sldId id="585" r:id="rId5"/>
    <p:sldId id="493" r:id="rId6"/>
    <p:sldId id="555" r:id="rId7"/>
    <p:sldId id="568" r:id="rId8"/>
    <p:sldId id="534" r:id="rId9"/>
    <p:sldId id="507" r:id="rId10"/>
    <p:sldId id="508" r:id="rId11"/>
    <p:sldId id="512" r:id="rId12"/>
    <p:sldId id="543" r:id="rId13"/>
    <p:sldId id="557" r:id="rId14"/>
    <p:sldId id="489" r:id="rId15"/>
    <p:sldId id="584" r:id="rId16"/>
    <p:sldId id="583" r:id="rId17"/>
    <p:sldId id="571" r:id="rId18"/>
    <p:sldId id="570" r:id="rId19"/>
    <p:sldId id="575" r:id="rId20"/>
    <p:sldId id="576" r:id="rId21"/>
    <p:sldId id="559" r:id="rId22"/>
    <p:sldId id="578" r:id="rId23"/>
    <p:sldId id="579" r:id="rId24"/>
    <p:sldId id="581" r:id="rId25"/>
    <p:sldId id="563" r:id="rId26"/>
    <p:sldId id="564" r:id="rId27"/>
    <p:sldId id="319" r:id="rId2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585"/>
            <p14:sldId id="493"/>
            <p14:sldId id="555"/>
            <p14:sldId id="568"/>
          </p14:sldIdLst>
        </p14:section>
        <p14:section name="Model-Based Systems Engineering with MATLAB &amp; Simulink" id="{B89F7A5C-17A7-4A54-B57F-9F82DE9D9470}">
          <p14:sldIdLst>
            <p14:sldId id="534"/>
            <p14:sldId id="507"/>
            <p14:sldId id="508"/>
            <p14:sldId id="512"/>
            <p14:sldId id="543"/>
          </p14:sldIdLst>
        </p14:section>
        <p14:section name="Curriculum description" id="{931317BA-0C39-4BFC-960C-7C1CD8995F8E}">
          <p14:sldIdLst>
            <p14:sldId id="557"/>
            <p14:sldId id="489"/>
            <p14:sldId id="584"/>
            <p14:sldId id="583"/>
            <p14:sldId id="571"/>
            <p14:sldId id="570"/>
            <p14:sldId id="575"/>
            <p14:sldId id="576"/>
            <p14:sldId id="559"/>
            <p14:sldId id="578"/>
            <p14:sldId id="579"/>
            <p14:sldId id="581"/>
          </p14:sldIdLst>
        </p14:section>
        <p14:section name="Conclusions" id="{347F0E4B-6EEE-4EBB-A1A4-8DCA34696BB5}">
          <p14:sldIdLst>
            <p14:sldId id="563"/>
            <p14:sldId id="56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053139"/>
    <a:srgbClr val="C90026"/>
    <a:srgbClr val="ED8800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464" y="5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8920-F6E9-4592-B0E8-7081F64CCED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DA7914-AA3D-40C7-BCAC-FCAE2DF1DB7C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Define </a:t>
          </a:r>
          <a:r>
            <a:rPr lang="es-ES" sz="1400" dirty="0" err="1">
              <a:latin typeface="Arial Nova Light" panose="020B0304020202020204" pitchFamily="34" charset="0"/>
            </a:rPr>
            <a:t>boundary</a:t>
          </a:r>
          <a:r>
            <a:rPr lang="es-ES" sz="1400" dirty="0">
              <a:latin typeface="Arial Nova Light" panose="020B0304020202020204" pitchFamily="34" charset="0"/>
            </a:rPr>
            <a:t> and </a:t>
          </a:r>
          <a:r>
            <a:rPr lang="es-ES" sz="1400" dirty="0" err="1">
              <a:latin typeface="Arial Nova Light" panose="020B0304020202020204" pitchFamily="34" charset="0"/>
            </a:rPr>
            <a:t>limits</a:t>
          </a:r>
          <a:endParaRPr lang="en-GB" sz="1400" i="0" dirty="0">
            <a:latin typeface="Arial Nova Light" panose="020B0304020202020204" pitchFamily="34" charset="0"/>
          </a:endParaRPr>
        </a:p>
      </dgm:t>
    </dgm:pt>
    <dgm:pt modelId="{3252DB0E-0A20-4E06-8736-078418355139}" type="parTrans" cxnId="{9847753F-C99B-4898-B91C-2455201ED4B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9AE43DA3-1D62-40F8-B494-3F75DE552966}" type="sibTrans" cxnId="{9847753F-C99B-4898-B91C-2455201ED4B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B142325B-B2D7-4C92-B26A-C4818165B624}">
      <dgm:prSet phldrT="[Texto]"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users</a:t>
          </a:r>
          <a:r>
            <a:rPr lang="es-ES" sz="1400" dirty="0">
              <a:latin typeface="Arial Nova Light" panose="020B0304020202020204" pitchFamily="34" charset="0"/>
            </a:rPr>
            <a:t> and use cases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DC2D5E12-5018-4D2B-9040-3E3EF7CF0428}" type="parTrans" cxnId="{EFB21E5A-B9C5-4F0A-B19E-D4B4EE48E20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3F4A4746-B6C8-45DB-966A-CBEE5C04C302}" type="sibTrans" cxnId="{EFB21E5A-B9C5-4F0A-B19E-D4B4EE48E20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A3FE3EB3-311E-4DB9-8569-3AF5A2A0D8ED}">
      <dgm:prSet phldrT="[Texto]"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functions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F5FA21BE-B673-40F5-AAA5-FFFD66378C84}" type="parTrans" cxnId="{01A372E2-22DF-45D6-A9CB-AECA6755F99E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6D104302-4491-43C4-A086-6E2D5053E4DA}" type="sibTrans" cxnId="{01A372E2-22DF-45D6-A9CB-AECA6755F99E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01C3EDCE-482C-4BF3-9D45-E44C1BB391B1}">
      <dgm:prSet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requirements</a:t>
          </a:r>
          <a:r>
            <a:rPr lang="es-ES" sz="1400" dirty="0">
              <a:latin typeface="Arial Nova Light" panose="020B0304020202020204" pitchFamily="34" charset="0"/>
            </a:rPr>
            <a:t> per </a:t>
          </a:r>
          <a:r>
            <a:rPr lang="es-ES" sz="1400" dirty="0" err="1">
              <a:latin typeface="Arial Nova Light" panose="020B0304020202020204" pitchFamily="34" charset="0"/>
            </a:rPr>
            <a:t>function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876AA4FC-5786-43D8-BCC8-B1A38B5848D5}" type="par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FE7AA910-55A6-45E5-8AB8-576E5ED95614}" type="sib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20CD1E23-CFDA-4154-8936-AAE27067EF08}" type="pres">
      <dgm:prSet presAssocID="{5D048920-F6E9-4592-B0E8-7081F64CCEDC}" presName="linearFlow" presStyleCnt="0">
        <dgm:presLayoutVars>
          <dgm:resizeHandles val="exact"/>
        </dgm:presLayoutVars>
      </dgm:prSet>
      <dgm:spPr/>
    </dgm:pt>
    <dgm:pt modelId="{2AD00425-7AEC-451C-978F-807832246BE7}" type="pres">
      <dgm:prSet presAssocID="{98DA7914-AA3D-40C7-BCAC-FCAE2DF1DB7C}" presName="node" presStyleLbl="node1" presStyleIdx="0" presStyleCnt="4" custScaleX="919068" custScaleY="96878" custLinFactX="-5120" custLinFactY="-8347" custLinFactNeighborX="-100000" custLinFactNeighborY="-100000">
        <dgm:presLayoutVars>
          <dgm:bulletEnabled val="1"/>
        </dgm:presLayoutVars>
      </dgm:prSet>
      <dgm:spPr/>
    </dgm:pt>
    <dgm:pt modelId="{1CD12443-F95D-4BD4-8FDE-ECFF1019160B}" type="pres">
      <dgm:prSet presAssocID="{9AE43DA3-1D62-40F8-B494-3F75DE552966}" presName="sibTrans" presStyleLbl="sibTrans2D1" presStyleIdx="0" presStyleCnt="3"/>
      <dgm:spPr/>
    </dgm:pt>
    <dgm:pt modelId="{C2E466C6-DA6A-48ED-874C-CEC2A72EBDB4}" type="pres">
      <dgm:prSet presAssocID="{9AE43DA3-1D62-40F8-B494-3F75DE552966}" presName="connectorText" presStyleLbl="sibTrans2D1" presStyleIdx="0" presStyleCnt="3"/>
      <dgm:spPr/>
    </dgm:pt>
    <dgm:pt modelId="{B6B770F5-82CE-41F4-BE20-B1BB1429E483}" type="pres">
      <dgm:prSet presAssocID="{B142325B-B2D7-4C92-B26A-C4818165B624}" presName="node" presStyleLbl="node1" presStyleIdx="1" presStyleCnt="4" custScaleX="919068" custScaleY="96878">
        <dgm:presLayoutVars>
          <dgm:bulletEnabled val="1"/>
        </dgm:presLayoutVars>
      </dgm:prSet>
      <dgm:spPr/>
    </dgm:pt>
    <dgm:pt modelId="{B22BDE3A-4307-4DAB-A5D3-D5AC58FCECB7}" type="pres">
      <dgm:prSet presAssocID="{3F4A4746-B6C8-45DB-966A-CBEE5C04C302}" presName="sibTrans" presStyleLbl="sibTrans2D1" presStyleIdx="1" presStyleCnt="3"/>
      <dgm:spPr/>
    </dgm:pt>
    <dgm:pt modelId="{5FC6BAC0-5AD3-45A8-B7A5-5A6EDD05E74E}" type="pres">
      <dgm:prSet presAssocID="{3F4A4746-B6C8-45DB-966A-CBEE5C04C302}" presName="connectorText" presStyleLbl="sibTrans2D1" presStyleIdx="1" presStyleCnt="3"/>
      <dgm:spPr/>
    </dgm:pt>
    <dgm:pt modelId="{C80CBE5D-26E8-49D0-95EA-DB7CAB01E546}" type="pres">
      <dgm:prSet presAssocID="{A3FE3EB3-311E-4DB9-8569-3AF5A2A0D8ED}" presName="node" presStyleLbl="node1" presStyleIdx="2" presStyleCnt="4" custScaleX="919068" custScaleY="96878">
        <dgm:presLayoutVars>
          <dgm:bulletEnabled val="1"/>
        </dgm:presLayoutVars>
      </dgm:prSet>
      <dgm:spPr/>
    </dgm:pt>
    <dgm:pt modelId="{B8D534B8-66EB-48F2-93D0-34DFD9950AC9}" type="pres">
      <dgm:prSet presAssocID="{6D104302-4491-43C4-A086-6E2D5053E4DA}" presName="sibTrans" presStyleLbl="sibTrans2D1" presStyleIdx="2" presStyleCnt="3"/>
      <dgm:spPr/>
    </dgm:pt>
    <dgm:pt modelId="{9B0F69AC-0F96-449B-8878-C33CCB394EDE}" type="pres">
      <dgm:prSet presAssocID="{6D104302-4491-43C4-A086-6E2D5053E4DA}" presName="connectorText" presStyleLbl="sibTrans2D1" presStyleIdx="2" presStyleCnt="3"/>
      <dgm:spPr/>
    </dgm:pt>
    <dgm:pt modelId="{E820FFC6-5DA8-4B0B-B2D5-708D5B23C839}" type="pres">
      <dgm:prSet presAssocID="{01C3EDCE-482C-4BF3-9D45-E44C1BB391B1}" presName="node" presStyleLbl="node1" presStyleIdx="3" presStyleCnt="4" custScaleX="919068" custScaleY="96878">
        <dgm:presLayoutVars>
          <dgm:bulletEnabled val="1"/>
        </dgm:presLayoutVars>
      </dgm:prSet>
      <dgm:spPr/>
    </dgm:pt>
  </dgm:ptLst>
  <dgm:cxnLst>
    <dgm:cxn modelId="{99A89400-2685-4D24-9433-A25A746731BB}" type="presOf" srcId="{B142325B-B2D7-4C92-B26A-C4818165B624}" destId="{B6B770F5-82CE-41F4-BE20-B1BB1429E483}" srcOrd="0" destOrd="0" presId="urn:microsoft.com/office/officeart/2005/8/layout/process2"/>
    <dgm:cxn modelId="{1D424A04-AE44-4CDC-ABD3-A96AD80AE443}" type="presOf" srcId="{A3FE3EB3-311E-4DB9-8569-3AF5A2A0D8ED}" destId="{C80CBE5D-26E8-49D0-95EA-DB7CAB01E546}" srcOrd="0" destOrd="0" presId="urn:microsoft.com/office/officeart/2005/8/layout/process2"/>
    <dgm:cxn modelId="{8B5A9D24-6EC8-4ECC-A4B3-1CC41722D8E7}" type="presOf" srcId="{6D104302-4491-43C4-A086-6E2D5053E4DA}" destId="{B8D534B8-66EB-48F2-93D0-34DFD9950AC9}" srcOrd="0" destOrd="0" presId="urn:microsoft.com/office/officeart/2005/8/layout/process2"/>
    <dgm:cxn modelId="{9847753F-C99B-4898-B91C-2455201ED4B1}" srcId="{5D048920-F6E9-4592-B0E8-7081F64CCEDC}" destId="{98DA7914-AA3D-40C7-BCAC-FCAE2DF1DB7C}" srcOrd="0" destOrd="0" parTransId="{3252DB0E-0A20-4E06-8736-078418355139}" sibTransId="{9AE43DA3-1D62-40F8-B494-3F75DE552966}"/>
    <dgm:cxn modelId="{21ADD846-ABCC-420C-A26F-D170D0550E1F}" type="presOf" srcId="{01C3EDCE-482C-4BF3-9D45-E44C1BB391B1}" destId="{E820FFC6-5DA8-4B0B-B2D5-708D5B23C839}" srcOrd="0" destOrd="0" presId="urn:microsoft.com/office/officeart/2005/8/layout/process2"/>
    <dgm:cxn modelId="{7209254D-FF9D-4488-ACC3-E3AA70915D06}" srcId="{5D048920-F6E9-4592-B0E8-7081F64CCEDC}" destId="{01C3EDCE-482C-4BF3-9D45-E44C1BB391B1}" srcOrd="3" destOrd="0" parTransId="{876AA4FC-5786-43D8-BCC8-B1A38B5848D5}" sibTransId="{FE7AA910-55A6-45E5-8AB8-576E5ED95614}"/>
    <dgm:cxn modelId="{ED09964F-2A02-4031-A46B-8E60326571A1}" type="presOf" srcId="{98DA7914-AA3D-40C7-BCAC-FCAE2DF1DB7C}" destId="{2AD00425-7AEC-451C-978F-807832246BE7}" srcOrd="0" destOrd="0" presId="urn:microsoft.com/office/officeart/2005/8/layout/process2"/>
    <dgm:cxn modelId="{EFB21E5A-B9C5-4F0A-B19E-D4B4EE48E201}" srcId="{5D048920-F6E9-4592-B0E8-7081F64CCEDC}" destId="{B142325B-B2D7-4C92-B26A-C4818165B624}" srcOrd="1" destOrd="0" parTransId="{DC2D5E12-5018-4D2B-9040-3E3EF7CF0428}" sibTransId="{3F4A4746-B6C8-45DB-966A-CBEE5C04C302}"/>
    <dgm:cxn modelId="{A9E4C486-6996-4EA9-86A3-962BD972B77E}" type="presOf" srcId="{9AE43DA3-1D62-40F8-B494-3F75DE552966}" destId="{C2E466C6-DA6A-48ED-874C-CEC2A72EBDB4}" srcOrd="1" destOrd="0" presId="urn:microsoft.com/office/officeart/2005/8/layout/process2"/>
    <dgm:cxn modelId="{3D4E65A4-B2E9-480C-AE08-529598F06495}" type="presOf" srcId="{5D048920-F6E9-4592-B0E8-7081F64CCEDC}" destId="{20CD1E23-CFDA-4154-8936-AAE27067EF08}" srcOrd="0" destOrd="0" presId="urn:microsoft.com/office/officeart/2005/8/layout/process2"/>
    <dgm:cxn modelId="{694F4FB9-46F4-4112-94DB-0C513CA85E00}" type="presOf" srcId="{9AE43DA3-1D62-40F8-B494-3F75DE552966}" destId="{1CD12443-F95D-4BD4-8FDE-ECFF1019160B}" srcOrd="0" destOrd="0" presId="urn:microsoft.com/office/officeart/2005/8/layout/process2"/>
    <dgm:cxn modelId="{0FD42CD0-9403-48A0-87AF-E89C17E4CC60}" type="presOf" srcId="{3F4A4746-B6C8-45DB-966A-CBEE5C04C302}" destId="{B22BDE3A-4307-4DAB-A5D3-D5AC58FCECB7}" srcOrd="0" destOrd="0" presId="urn:microsoft.com/office/officeart/2005/8/layout/process2"/>
    <dgm:cxn modelId="{E9101CD6-A091-4E68-9D26-82638ACF2F1A}" type="presOf" srcId="{6D104302-4491-43C4-A086-6E2D5053E4DA}" destId="{9B0F69AC-0F96-449B-8878-C33CCB394EDE}" srcOrd="1" destOrd="0" presId="urn:microsoft.com/office/officeart/2005/8/layout/process2"/>
    <dgm:cxn modelId="{91CF26DD-3E2C-4A5C-919C-273163015FDC}" type="presOf" srcId="{3F4A4746-B6C8-45DB-966A-CBEE5C04C302}" destId="{5FC6BAC0-5AD3-45A8-B7A5-5A6EDD05E74E}" srcOrd="1" destOrd="0" presId="urn:microsoft.com/office/officeart/2005/8/layout/process2"/>
    <dgm:cxn modelId="{01A372E2-22DF-45D6-A9CB-AECA6755F99E}" srcId="{5D048920-F6E9-4592-B0E8-7081F64CCEDC}" destId="{A3FE3EB3-311E-4DB9-8569-3AF5A2A0D8ED}" srcOrd="2" destOrd="0" parTransId="{F5FA21BE-B673-40F5-AAA5-FFFD66378C84}" sibTransId="{6D104302-4491-43C4-A086-6E2D5053E4DA}"/>
    <dgm:cxn modelId="{8C732357-378B-4BDE-BA96-F8D8E7CE23D6}" type="presParOf" srcId="{20CD1E23-CFDA-4154-8936-AAE27067EF08}" destId="{2AD00425-7AEC-451C-978F-807832246BE7}" srcOrd="0" destOrd="0" presId="urn:microsoft.com/office/officeart/2005/8/layout/process2"/>
    <dgm:cxn modelId="{517E2381-F0B1-432E-AF95-7A2DCA3533F8}" type="presParOf" srcId="{20CD1E23-CFDA-4154-8936-AAE27067EF08}" destId="{1CD12443-F95D-4BD4-8FDE-ECFF1019160B}" srcOrd="1" destOrd="0" presId="urn:microsoft.com/office/officeart/2005/8/layout/process2"/>
    <dgm:cxn modelId="{F4F985E5-68F4-42E8-9DB6-E0115388D197}" type="presParOf" srcId="{1CD12443-F95D-4BD4-8FDE-ECFF1019160B}" destId="{C2E466C6-DA6A-48ED-874C-CEC2A72EBDB4}" srcOrd="0" destOrd="0" presId="urn:microsoft.com/office/officeart/2005/8/layout/process2"/>
    <dgm:cxn modelId="{5A6FFDE1-565C-43F1-B43D-2A799FD7EE68}" type="presParOf" srcId="{20CD1E23-CFDA-4154-8936-AAE27067EF08}" destId="{B6B770F5-82CE-41F4-BE20-B1BB1429E483}" srcOrd="2" destOrd="0" presId="urn:microsoft.com/office/officeart/2005/8/layout/process2"/>
    <dgm:cxn modelId="{7ABCF137-A46E-48B0-8B31-48DEFDD64DBF}" type="presParOf" srcId="{20CD1E23-CFDA-4154-8936-AAE27067EF08}" destId="{B22BDE3A-4307-4DAB-A5D3-D5AC58FCECB7}" srcOrd="3" destOrd="0" presId="urn:microsoft.com/office/officeart/2005/8/layout/process2"/>
    <dgm:cxn modelId="{799B7C59-A7E8-4E32-A467-BC4E23EED7AD}" type="presParOf" srcId="{B22BDE3A-4307-4DAB-A5D3-D5AC58FCECB7}" destId="{5FC6BAC0-5AD3-45A8-B7A5-5A6EDD05E74E}" srcOrd="0" destOrd="0" presId="urn:microsoft.com/office/officeart/2005/8/layout/process2"/>
    <dgm:cxn modelId="{7D9ED67E-50CC-4A3C-BF75-FED8900BAE82}" type="presParOf" srcId="{20CD1E23-CFDA-4154-8936-AAE27067EF08}" destId="{C80CBE5D-26E8-49D0-95EA-DB7CAB01E546}" srcOrd="4" destOrd="0" presId="urn:microsoft.com/office/officeart/2005/8/layout/process2"/>
    <dgm:cxn modelId="{4F0E7FC8-9BA4-46ED-B294-E516B64F7E55}" type="presParOf" srcId="{20CD1E23-CFDA-4154-8936-AAE27067EF08}" destId="{B8D534B8-66EB-48F2-93D0-34DFD9950AC9}" srcOrd="5" destOrd="0" presId="urn:microsoft.com/office/officeart/2005/8/layout/process2"/>
    <dgm:cxn modelId="{E3F62161-626F-492D-BB6D-ECEB3E2FF152}" type="presParOf" srcId="{B8D534B8-66EB-48F2-93D0-34DFD9950AC9}" destId="{9B0F69AC-0F96-449B-8878-C33CCB394EDE}" srcOrd="0" destOrd="0" presId="urn:microsoft.com/office/officeart/2005/8/layout/process2"/>
    <dgm:cxn modelId="{B2036D99-FA27-4CC9-AD4A-C9CD95B384FE}" type="presParOf" srcId="{20CD1E23-CFDA-4154-8936-AAE27067EF08}" destId="{E820FFC6-5DA8-4B0B-B2D5-708D5B23C83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425-7AEC-451C-978F-807832246BE7}">
      <dsp:nvSpPr>
        <dsp:cNvPr id="0" name=""/>
        <dsp:cNvSpPr/>
      </dsp:nvSpPr>
      <dsp:spPr>
        <a:xfrm>
          <a:off x="0" y="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Define </a:t>
          </a:r>
          <a:r>
            <a:rPr lang="es-ES" sz="1400" kern="1200" dirty="0" err="1">
              <a:latin typeface="Arial Nova Light" panose="020B0304020202020204" pitchFamily="34" charset="0"/>
            </a:rPr>
            <a:t>boundary</a:t>
          </a:r>
          <a:r>
            <a:rPr lang="es-ES" sz="1400" kern="1200" dirty="0">
              <a:latin typeface="Arial Nova Light" panose="020B0304020202020204" pitchFamily="34" charset="0"/>
            </a:rPr>
            <a:t> and </a:t>
          </a:r>
          <a:r>
            <a:rPr lang="es-ES" sz="1400" kern="1200" dirty="0" err="1">
              <a:latin typeface="Arial Nova Light" panose="020B0304020202020204" pitchFamily="34" charset="0"/>
            </a:rPr>
            <a:t>limits</a:t>
          </a:r>
          <a:endParaRPr lang="en-GB" sz="1400" i="0" kern="1200" dirty="0">
            <a:latin typeface="Arial Nova Light" panose="020B0304020202020204" pitchFamily="34" charset="0"/>
          </a:endParaRPr>
        </a:p>
      </dsp:txBody>
      <dsp:txXfrm>
        <a:off x="21088" y="21088"/>
        <a:ext cx="2567672" cy="677825"/>
      </dsp:txXfrm>
    </dsp:sp>
    <dsp:sp modelId="{1CD12443-F95D-4BD4-8FDE-ECFF1019160B}">
      <dsp:nvSpPr>
        <dsp:cNvPr id="0" name=""/>
        <dsp:cNvSpPr/>
      </dsp:nvSpPr>
      <dsp:spPr>
        <a:xfrm rot="5400000">
          <a:off x="1165544" y="738620"/>
          <a:ext cx="278759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766461"/>
        <a:ext cx="200665" cy="195131"/>
      </dsp:txXfrm>
    </dsp:sp>
    <dsp:sp modelId="{B6B770F5-82CE-41F4-BE20-B1BB1429E483}">
      <dsp:nvSpPr>
        <dsp:cNvPr id="0" name=""/>
        <dsp:cNvSpPr/>
      </dsp:nvSpPr>
      <dsp:spPr>
        <a:xfrm>
          <a:off x="0" y="109168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users</a:t>
          </a:r>
          <a:r>
            <a:rPr lang="es-ES" sz="1400" kern="1200" dirty="0">
              <a:latin typeface="Arial Nova Light" panose="020B0304020202020204" pitchFamily="34" charset="0"/>
            </a:rPr>
            <a:t> and use cases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1112768"/>
        <a:ext cx="2567672" cy="677825"/>
      </dsp:txXfrm>
    </dsp:sp>
    <dsp:sp modelId="{B22BDE3A-4307-4DAB-A5D3-D5AC58FCECB7}">
      <dsp:nvSpPr>
        <dsp:cNvPr id="0" name=""/>
        <dsp:cNvSpPr/>
      </dsp:nvSpPr>
      <dsp:spPr>
        <a:xfrm rot="5400000">
          <a:off x="1165573" y="1830262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1858132"/>
        <a:ext cx="200665" cy="195091"/>
      </dsp:txXfrm>
    </dsp:sp>
    <dsp:sp modelId="{C80CBE5D-26E8-49D0-95EA-DB7CAB01E546}">
      <dsp:nvSpPr>
        <dsp:cNvPr id="0" name=""/>
        <dsp:cNvSpPr/>
      </dsp:nvSpPr>
      <dsp:spPr>
        <a:xfrm>
          <a:off x="0" y="2183284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functions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2204372"/>
        <a:ext cx="2567672" cy="677825"/>
      </dsp:txXfrm>
    </dsp:sp>
    <dsp:sp modelId="{B8D534B8-66EB-48F2-93D0-34DFD9950AC9}">
      <dsp:nvSpPr>
        <dsp:cNvPr id="0" name=""/>
        <dsp:cNvSpPr/>
      </dsp:nvSpPr>
      <dsp:spPr>
        <a:xfrm rot="5400000">
          <a:off x="1165573" y="2921866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2949736"/>
        <a:ext cx="200665" cy="195091"/>
      </dsp:txXfrm>
    </dsp:sp>
    <dsp:sp modelId="{E820FFC6-5DA8-4B0B-B2D5-708D5B23C839}">
      <dsp:nvSpPr>
        <dsp:cNvPr id="0" name=""/>
        <dsp:cNvSpPr/>
      </dsp:nvSpPr>
      <dsp:spPr>
        <a:xfrm>
          <a:off x="0" y="3274888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requirements</a:t>
          </a:r>
          <a:r>
            <a:rPr lang="es-ES" sz="1400" kern="1200" dirty="0">
              <a:latin typeface="Arial Nova Light" panose="020B0304020202020204" pitchFamily="34" charset="0"/>
            </a:rPr>
            <a:t> per </a:t>
          </a:r>
          <a:r>
            <a:rPr lang="es-ES" sz="1400" kern="1200" dirty="0" err="1">
              <a:latin typeface="Arial Nova Light" panose="020B0304020202020204" pitchFamily="34" charset="0"/>
            </a:rPr>
            <a:t>function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3295976"/>
        <a:ext cx="2567672" cy="67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20/07/2023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20/07/2023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D5807D5-C493-C175-CC6B-AABFCE4F2903}"/>
              </a:ext>
            </a:extLst>
          </p:cNvPr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4" name="Imagen 7">
              <a:extLst>
                <a:ext uri="{FF2B5EF4-FFF2-40B4-BE49-F238E27FC236}">
                  <a16:creationId xmlns:a16="http://schemas.microsoft.com/office/drawing/2014/main" id="{2B8A81BF-F995-F624-EE11-451E555F3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0A4A75B-5166-C49F-2938-E045A7EDEC4A}"/>
                </a:ext>
              </a:extLst>
            </p:cNvPr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5934B69-23CB-06CA-D648-C14745385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233B-58E5-C4CB-9DA4-B139BFAD0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68" y="0"/>
            <a:ext cx="890732" cy="8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mailto:x.paretxederreta@mondragon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ondragon.edu/es/ecocampus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245996"/>
            <a:ext cx="5004962" cy="3701577"/>
          </a:xfrm>
        </p:spPr>
        <p:txBody>
          <a:bodyPr>
            <a:normAutofit/>
          </a:bodyPr>
          <a:lstStyle/>
          <a:p>
            <a:r>
              <a:rPr lang="en-GB" dirty="0"/>
              <a:t>Teaching Model-Based Systems Engineering with MATLAB &amp; Simulink for Smart Energy Systems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553925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s-ES" sz="2800" dirty="0" err="1"/>
              <a:t>Faculty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Engineering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Models are increasingly being used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 = </a:t>
            </a:r>
            <a:r>
              <a:rPr lang="en-GB" sz="2400" dirty="0">
                <a:latin typeface="Arial Nova Light" panose="020B0304020202020204" pitchFamily="34" charset="0"/>
                <a:cs typeface="Arial" panose="020B0604020202020204" pitchFamily="34" charset="0"/>
              </a:rPr>
              <a:t>physical, mathematical or logical representation of a system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use of models has given rise to Model-Based Systems Engineering (MBSE).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 application of </a:t>
            </a:r>
            <a:r>
              <a:rPr lang="en-GB" sz="2000" dirty="0" err="1">
                <a:latin typeface="Arial Nova Light" panose="020B0304020202020204" pitchFamily="34" charset="0"/>
              </a:rPr>
              <a:t>modeling</a:t>
            </a:r>
            <a:r>
              <a:rPr lang="en-GB" sz="2000" dirty="0">
                <a:latin typeface="Arial Nova Light" panose="020B0304020202020204" pitchFamily="34" charset="0"/>
              </a:rPr>
              <a:t> to support requisitioning, design, analysis, verification and validation activities.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208346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188732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00009" y="3717370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246008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246008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265621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265621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3717370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547818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283028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260123"/>
            <a:ext cx="8771060" cy="3085488"/>
          </a:xfrm>
          <a:prstGeom prst="rect">
            <a:avLst/>
          </a:prstGeom>
        </p:spPr>
      </p:pic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6E7794C-A8EF-D96B-9CA2-646B1706B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2941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How do MATLAB &amp; Simulink help?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Curriculum description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44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description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 Nova Light" panose="020B0304020202020204" pitchFamily="34" charset="0"/>
              </a:rPr>
              <a:t>The following modules have been integrated into one subject: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1. Introduction to model-based systems engineering.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2. Requirements management and writing.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3. Management and design of architectures.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4. Integration, verification and validation.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Content to be taught in 30 hours.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The didactic material consists of: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Presentations on theoretical content.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Exercises to do in class.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Statements and solutions for practical activities.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88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CC0A739-B1BC-4A03-48EF-3119C91B5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822453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1: Establish the characteristics of a good requirement.</a:t>
            </a:r>
            <a:endParaRPr lang="es-ES" dirty="0">
              <a:latin typeface="Arial Nova Light" panose="020B03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1560CB-F03E-A8CD-AE18-0C3C9BA53E9E}"/>
              </a:ext>
            </a:extLst>
          </p:cNvPr>
          <p:cNvGrpSpPr/>
          <p:nvPr/>
        </p:nvGrpSpPr>
        <p:grpSpPr>
          <a:xfrm>
            <a:off x="1791966" y="1885479"/>
            <a:ext cx="1982638" cy="968833"/>
            <a:chOff x="1702871" y="514"/>
            <a:chExt cx="1063485" cy="531742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1C89C2-4C6C-9A6B-7FC2-D174FA2A43D7}"/>
                </a:ext>
              </a:extLst>
            </p:cNvPr>
            <p:cNvSpPr/>
            <p:nvPr/>
          </p:nvSpPr>
          <p:spPr>
            <a:xfrm>
              <a:off x="1702871" y="51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32005FB2-7B9B-7A6B-EF5D-E3E8D86A5F1C}"/>
                </a:ext>
              </a:extLst>
            </p:cNvPr>
            <p:cNvSpPr txBox="1"/>
            <p:nvPr/>
          </p:nvSpPr>
          <p:spPr>
            <a:xfrm>
              <a:off x="1718445" y="1608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Feasible</a:t>
              </a:r>
              <a:endParaRPr lang="es-ES" sz="2400" kern="1200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7656D28-F690-771B-A356-028AF0EA7B91}"/>
              </a:ext>
            </a:extLst>
          </p:cNvPr>
          <p:cNvGrpSpPr/>
          <p:nvPr/>
        </p:nvGrpSpPr>
        <p:grpSpPr>
          <a:xfrm>
            <a:off x="5256968" y="1913855"/>
            <a:ext cx="1982638" cy="968833"/>
            <a:chOff x="1702871" y="612018"/>
            <a:chExt cx="1063485" cy="53174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5EF303-E6D1-9527-16A1-B26F9A5CE99C}"/>
                </a:ext>
              </a:extLst>
            </p:cNvPr>
            <p:cNvSpPr/>
            <p:nvPr/>
          </p:nvSpPr>
          <p:spPr>
            <a:xfrm>
              <a:off x="1702871" y="61201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E8645FB6-E646-4269-55F7-C09BC596797E}"/>
                </a:ext>
              </a:extLst>
            </p:cNvPr>
            <p:cNvSpPr txBox="1"/>
            <p:nvPr/>
          </p:nvSpPr>
          <p:spPr>
            <a:xfrm>
              <a:off x="1718445" y="62759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Verifiable</a:t>
              </a:r>
              <a:endParaRPr lang="es-ES" sz="24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7A3E63A-DC28-97EB-F5B2-DF4786E38C46}"/>
              </a:ext>
            </a:extLst>
          </p:cNvPr>
          <p:cNvGrpSpPr/>
          <p:nvPr/>
        </p:nvGrpSpPr>
        <p:grpSpPr>
          <a:xfrm>
            <a:off x="1789852" y="2898978"/>
            <a:ext cx="1982638" cy="968833"/>
            <a:chOff x="1702871" y="1223522"/>
            <a:chExt cx="1063485" cy="53174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9C58E8E-9A0D-931D-B298-AC4205D15220}"/>
                </a:ext>
              </a:extLst>
            </p:cNvPr>
            <p:cNvSpPr/>
            <p:nvPr/>
          </p:nvSpPr>
          <p:spPr>
            <a:xfrm>
              <a:off x="1702871" y="1223522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17FCD56D-07D5-B598-DEB2-4DD3A0F4437B}"/>
                </a:ext>
              </a:extLst>
            </p:cNvPr>
            <p:cNvSpPr txBox="1"/>
            <p:nvPr/>
          </p:nvSpPr>
          <p:spPr>
            <a:xfrm>
              <a:off x="1718445" y="1239096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Non </a:t>
              </a:r>
              <a:r>
                <a:rPr lang="es-ES" sz="2400" kern="1200" dirty="0" err="1"/>
                <a:t>ambiguous</a:t>
              </a:r>
              <a:endParaRPr lang="es-ES" sz="2400" kern="12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BE1E570-1A05-4BB5-8443-4DBA0F4B98BB}"/>
              </a:ext>
            </a:extLst>
          </p:cNvPr>
          <p:cNvGrpSpPr/>
          <p:nvPr/>
        </p:nvGrpSpPr>
        <p:grpSpPr>
          <a:xfrm>
            <a:off x="5286002" y="2898978"/>
            <a:ext cx="1982638" cy="968833"/>
            <a:chOff x="1702871" y="1835026"/>
            <a:chExt cx="1063485" cy="53174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024413F-1175-D2C3-66B3-BA74138D5170}"/>
                </a:ext>
              </a:extLst>
            </p:cNvPr>
            <p:cNvSpPr/>
            <p:nvPr/>
          </p:nvSpPr>
          <p:spPr>
            <a:xfrm>
              <a:off x="1702871" y="1835026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: esquinas redondeadas 10">
              <a:extLst>
                <a:ext uri="{FF2B5EF4-FFF2-40B4-BE49-F238E27FC236}">
                  <a16:creationId xmlns:a16="http://schemas.microsoft.com/office/drawing/2014/main" id="{13DACEB9-7A1B-5B9D-A8EF-622FE03AD5A1}"/>
                </a:ext>
              </a:extLst>
            </p:cNvPr>
            <p:cNvSpPr txBox="1"/>
            <p:nvPr/>
          </p:nvSpPr>
          <p:spPr>
            <a:xfrm>
              <a:off x="1718445" y="1850600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/>
                <a:t>Clear</a:t>
              </a:r>
              <a:endParaRPr lang="es-ES" sz="2400" kern="12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9BEAE7A-0881-1032-D04A-1F7E42D66DF9}"/>
              </a:ext>
            </a:extLst>
          </p:cNvPr>
          <p:cNvGrpSpPr/>
          <p:nvPr/>
        </p:nvGrpSpPr>
        <p:grpSpPr>
          <a:xfrm>
            <a:off x="1789851" y="3908121"/>
            <a:ext cx="1982638" cy="968833"/>
            <a:chOff x="1702871" y="2446530"/>
            <a:chExt cx="1063485" cy="531742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A932AF3-7411-B034-E01D-E9433D34699A}"/>
                </a:ext>
              </a:extLst>
            </p:cNvPr>
            <p:cNvSpPr/>
            <p:nvPr/>
          </p:nvSpPr>
          <p:spPr>
            <a:xfrm>
              <a:off x="1702871" y="2446530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ángulo: esquinas redondeadas 12">
              <a:extLst>
                <a:ext uri="{FF2B5EF4-FFF2-40B4-BE49-F238E27FC236}">
                  <a16:creationId xmlns:a16="http://schemas.microsoft.com/office/drawing/2014/main" id="{D2D96CE5-9224-A9A5-0F10-F33A1FD0E661}"/>
                </a:ext>
              </a:extLst>
            </p:cNvPr>
            <p:cNvSpPr txBox="1"/>
            <p:nvPr/>
          </p:nvSpPr>
          <p:spPr>
            <a:xfrm>
              <a:off x="1718445" y="2462104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Atomic</a:t>
              </a:r>
              <a:endParaRPr lang="es-ES" sz="2400" kern="120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914E1E2-750A-B20E-277F-0565F68C1F3B}"/>
              </a:ext>
            </a:extLst>
          </p:cNvPr>
          <p:cNvGrpSpPr/>
          <p:nvPr/>
        </p:nvGrpSpPr>
        <p:grpSpPr>
          <a:xfrm>
            <a:off x="5286000" y="3890384"/>
            <a:ext cx="1982638" cy="968833"/>
            <a:chOff x="1702871" y="3058034"/>
            <a:chExt cx="1063485" cy="531742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B395121-B586-B633-5798-CE2E53E44996}"/>
                </a:ext>
              </a:extLst>
            </p:cNvPr>
            <p:cNvSpPr/>
            <p:nvPr/>
          </p:nvSpPr>
          <p:spPr>
            <a:xfrm>
              <a:off x="1702871" y="305803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ángulo: esquinas redondeadas 14">
              <a:extLst>
                <a:ext uri="{FF2B5EF4-FFF2-40B4-BE49-F238E27FC236}">
                  <a16:creationId xmlns:a16="http://schemas.microsoft.com/office/drawing/2014/main" id="{FABD6726-529C-7F4B-A182-5E425999807E}"/>
                </a:ext>
              </a:extLst>
            </p:cNvPr>
            <p:cNvSpPr txBox="1"/>
            <p:nvPr/>
          </p:nvSpPr>
          <p:spPr>
            <a:xfrm>
              <a:off x="1718445" y="307360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Legal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D78747-6148-AD23-EA9F-3578A03D12E1}"/>
              </a:ext>
            </a:extLst>
          </p:cNvPr>
          <p:cNvGrpSpPr/>
          <p:nvPr/>
        </p:nvGrpSpPr>
        <p:grpSpPr>
          <a:xfrm>
            <a:off x="1791966" y="4905330"/>
            <a:ext cx="1982638" cy="968833"/>
            <a:chOff x="1702871" y="3669538"/>
            <a:chExt cx="1063485" cy="53174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B6F3744-80B9-EE20-8EA3-E1CDCC239699}"/>
                </a:ext>
              </a:extLst>
            </p:cNvPr>
            <p:cNvSpPr/>
            <p:nvPr/>
          </p:nvSpPr>
          <p:spPr>
            <a:xfrm>
              <a:off x="1702871" y="366953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ángulo: esquinas redondeadas 16">
              <a:extLst>
                <a:ext uri="{FF2B5EF4-FFF2-40B4-BE49-F238E27FC236}">
                  <a16:creationId xmlns:a16="http://schemas.microsoft.com/office/drawing/2014/main" id="{261AA431-EFB5-CA1F-FEB0-4F96CAD85D38}"/>
                </a:ext>
              </a:extLst>
            </p:cNvPr>
            <p:cNvSpPr txBox="1"/>
            <p:nvPr/>
          </p:nvSpPr>
          <p:spPr>
            <a:xfrm>
              <a:off x="1718445" y="368511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Abstract</a:t>
              </a:r>
              <a:endParaRPr lang="es-ES" sz="2400" kern="12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A6458E-3F96-464E-D0D0-F616FD59C7AC}"/>
              </a:ext>
            </a:extLst>
          </p:cNvPr>
          <p:cNvGrpSpPr/>
          <p:nvPr/>
        </p:nvGrpSpPr>
        <p:grpSpPr>
          <a:xfrm>
            <a:off x="5315034" y="4905330"/>
            <a:ext cx="1982638" cy="968833"/>
            <a:chOff x="1702871" y="4281043"/>
            <a:chExt cx="1063485" cy="53174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5C1C616-9C39-1C7F-60CC-55132D63DE69}"/>
                </a:ext>
              </a:extLst>
            </p:cNvPr>
            <p:cNvSpPr/>
            <p:nvPr/>
          </p:nvSpPr>
          <p:spPr>
            <a:xfrm>
              <a:off x="1702871" y="4281043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ángulo: esquinas redondeadas 18">
              <a:extLst>
                <a:ext uri="{FF2B5EF4-FFF2-40B4-BE49-F238E27FC236}">
                  <a16:creationId xmlns:a16="http://schemas.microsoft.com/office/drawing/2014/main" id="{7CDFFEC2-D9B0-BD14-3A16-9637B0FC3F80}"/>
                </a:ext>
              </a:extLst>
            </p:cNvPr>
            <p:cNvSpPr txBox="1"/>
            <p:nvPr/>
          </p:nvSpPr>
          <p:spPr>
            <a:xfrm>
              <a:off x="1718445" y="4296617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Complete</a:t>
              </a:r>
            </a:p>
          </p:txBody>
        </p:sp>
      </p:grp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1A126BF-1420-094C-24CF-F4780B1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889C6-9F92-BDCF-E230-0D522284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2: Establish a process for writing requirements.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4D26ED7A-F533-7215-A904-7519E48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832981"/>
              </p:ext>
            </p:extLst>
          </p:nvPr>
        </p:nvGraphicFramePr>
        <p:xfrm>
          <a:off x="571559" y="2155224"/>
          <a:ext cx="2609849" cy="39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767B55D-ED9F-E361-E561-AF7236757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1" y="2854768"/>
            <a:ext cx="3734435" cy="2595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C61AD6-6DAC-5E6D-EE9A-1A35EB6ED272}"/>
              </a:ext>
            </a:extLst>
          </p:cNvPr>
          <p:cNvCxnSpPr>
            <a:cxnSpLocks/>
          </p:cNvCxnSpPr>
          <p:nvPr/>
        </p:nvCxnSpPr>
        <p:spPr>
          <a:xfrm>
            <a:off x="3125072" y="2482303"/>
            <a:ext cx="1581109" cy="86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D53E2D-9A87-D965-2C1D-572E8A843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1" y="2341170"/>
            <a:ext cx="5385089" cy="33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73D560-3A8A-D8AA-C7CF-3929EC8FEB04}"/>
              </a:ext>
            </a:extLst>
          </p:cNvPr>
          <p:cNvCxnSpPr>
            <a:cxnSpLocks/>
          </p:cNvCxnSpPr>
          <p:nvPr/>
        </p:nvCxnSpPr>
        <p:spPr>
          <a:xfrm>
            <a:off x="3181408" y="3611922"/>
            <a:ext cx="1832719" cy="54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0DA4D0D2-646D-B953-5811-D71ECD7C6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007" y="2222189"/>
            <a:ext cx="4251905" cy="3347581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971F03F-700A-1655-2B08-1EAE9DBA8E17}"/>
              </a:ext>
            </a:extLst>
          </p:cNvPr>
          <p:cNvCxnSpPr>
            <a:cxnSpLocks/>
          </p:cNvCxnSpPr>
          <p:nvPr/>
        </p:nvCxnSpPr>
        <p:spPr>
          <a:xfrm flipV="1">
            <a:off x="3125072" y="4440568"/>
            <a:ext cx="1446928" cy="25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7AA5294D-7698-990C-9CF0-7E03819C7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807" y="2651454"/>
            <a:ext cx="5571904" cy="272791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EEF1EC86-0499-5C08-9EC5-A17F1766A0E7}"/>
              </a:ext>
            </a:extLst>
          </p:cNvPr>
          <p:cNvCxnSpPr>
            <a:cxnSpLocks/>
          </p:cNvCxnSpPr>
          <p:nvPr/>
        </p:nvCxnSpPr>
        <p:spPr>
          <a:xfrm flipV="1">
            <a:off x="3181408" y="5244206"/>
            <a:ext cx="1524773" cy="53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Different exercises have been developed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81DDE4-4965-331C-9A61-FCC047F0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04" y="1753677"/>
            <a:ext cx="4661722" cy="42179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8C89B1-8D10-D743-F17E-E543282C4CFC}"/>
              </a:ext>
            </a:extLst>
          </p:cNvPr>
          <p:cNvSpPr txBox="1"/>
          <p:nvPr/>
        </p:nvSpPr>
        <p:spPr>
          <a:xfrm>
            <a:off x="4028168" y="5397987"/>
            <a:ext cx="331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deliverable</a:t>
            </a:r>
            <a:r>
              <a:rPr lang="es-ES" dirty="0">
                <a:latin typeface="Arial Nova Light" panose="020B0304020202020204" pitchFamily="34" charset="0"/>
              </a:rPr>
              <a:t>: </a:t>
            </a:r>
            <a:r>
              <a:rPr lang="es-ES" dirty="0" err="1">
                <a:latin typeface="Arial Nova Light" panose="020B0304020202020204" pitchFamily="34" charset="0"/>
              </a:rPr>
              <a:t>requirements</a:t>
            </a:r>
            <a:r>
              <a:rPr lang="es-ES" dirty="0">
                <a:latin typeface="Arial Nova Light" panose="020B0304020202020204" pitchFamily="34" charset="0"/>
              </a:rPr>
              <a:t> set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125581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Toolbox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tiene diferentes funcionalidades:</a:t>
            </a:r>
          </a:p>
          <a:p>
            <a:pPr lvl="1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Requirements creation: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Writing and organizing requirements.</a:t>
            </a:r>
          </a:p>
          <a:p>
            <a:pPr lvl="1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Linking requirements: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Link requirements to architectures, designs and tests.</a:t>
            </a:r>
          </a:p>
          <a:p>
            <a:pPr lvl="1">
              <a:buFont typeface="+mj-lt"/>
              <a:buAutoNum type="arabicPeriod"/>
            </a:pP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Analyze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requirements: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Traceability and analysis matrices.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29966-E3D8-168C-FA16-4E05FEB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3824118"/>
            <a:ext cx="5260706" cy="1098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B2B26-12E7-7053-1A52-1C6E9D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29" y="3025988"/>
            <a:ext cx="3401584" cy="33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590092-22C4-2944-A654-48836B546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251" y="1159185"/>
            <a:ext cx="8549590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1: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what an architecture is and what forms it takes.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FAE8AC-725F-6650-7C71-4A676593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9" y="2010707"/>
            <a:ext cx="4539470" cy="36255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C6DD09-F360-3466-2EBF-02FCF2D2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r="25521"/>
          <a:stretch/>
        </p:blipFill>
        <p:spPr>
          <a:xfrm>
            <a:off x="4927281" y="1795447"/>
            <a:ext cx="3875468" cy="440609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5743-902B-26A9-B22A-C1DC657D72B9}"/>
              </a:ext>
            </a:extLst>
          </p:cNvPr>
          <p:cNvSpPr txBox="1"/>
          <p:nvPr/>
        </p:nvSpPr>
        <p:spPr>
          <a:xfrm>
            <a:off x="3273574" y="3823468"/>
            <a:ext cx="168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Arial Nova Light" panose="020B0304020202020204" pitchFamily="34" charset="0"/>
              </a:rPr>
              <a:t>F</a:t>
            </a:r>
            <a:r>
              <a:rPr lang="en-GB" sz="2800" b="1" dirty="0">
                <a:latin typeface="Arial Nova Light" panose="020B0304020202020204" pitchFamily="34" charset="0"/>
              </a:rPr>
              <a:t>unction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2AA87B-9E7A-8247-5529-33EE2B421E70}"/>
              </a:ext>
            </a:extLst>
          </p:cNvPr>
          <p:cNvSpPr txBox="1"/>
          <p:nvPr/>
        </p:nvSpPr>
        <p:spPr>
          <a:xfrm>
            <a:off x="7533346" y="3982731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 Nova Light" panose="020B0304020202020204" pitchFamily="34" charset="0"/>
              </a:rPr>
              <a:t>Form</a:t>
            </a:r>
            <a:endParaRPr lang="en-GB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Context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with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MATLAB &amp; Simulink.</a:t>
            </a: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Curriculum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description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management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Management and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architectures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Testing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Conclusions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sz="3200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sz="3200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3200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A148DEA-A2D6-D190-656A-8B36D7BEA7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2: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different views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F19BB-C7C2-DFD0-9244-9A9B8EB9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" y="2430478"/>
            <a:ext cx="4208020" cy="25024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8617F-5633-6CAD-E829-5F68AC8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1" y="2573622"/>
            <a:ext cx="4328650" cy="2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Composer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5166FC-171B-A707-FDB0-9EAEE3F9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-1088"/>
          <a:stretch/>
        </p:blipFill>
        <p:spPr>
          <a:xfrm>
            <a:off x="614346" y="1298329"/>
            <a:ext cx="7664693" cy="353772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779866-AC91-539D-C8E5-398E9EC5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7" t="7199" r="42437" b="45979"/>
          <a:stretch/>
        </p:blipFill>
        <p:spPr>
          <a:xfrm>
            <a:off x="6182957" y="4483648"/>
            <a:ext cx="2539013" cy="17948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9F566F-DA5F-A22C-6528-6DA940B1FBD1}"/>
              </a:ext>
            </a:extLst>
          </p:cNvPr>
          <p:cNvSpPr/>
          <p:nvPr/>
        </p:nvSpPr>
        <p:spPr>
          <a:xfrm>
            <a:off x="7452464" y="4619090"/>
            <a:ext cx="58142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03FD98-B029-4760-1919-7E269BC51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0"/>
          <a:stretch/>
        </p:blipFill>
        <p:spPr>
          <a:xfrm>
            <a:off x="453825" y="5103193"/>
            <a:ext cx="5473567" cy="1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Modulo 3. </a:t>
            </a:r>
            <a:r>
              <a:rPr lang="es-ES" dirty="0" err="1"/>
              <a:t>Coursework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587" y="1127765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A practical exercise has been developed: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C30E5F-F8D5-9DCB-FE7B-73925246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" y="1643667"/>
            <a:ext cx="3982177" cy="419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0DECE-8324-A2FE-EC01-7C07A20F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-1088"/>
          <a:stretch/>
        </p:blipFill>
        <p:spPr>
          <a:xfrm>
            <a:off x="4441371" y="4031314"/>
            <a:ext cx="4411670" cy="203625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ADF83-1C1B-1CEA-B60A-68BCE5C81457}"/>
              </a:ext>
            </a:extLst>
          </p:cNvPr>
          <p:cNvSpPr txBox="1"/>
          <p:nvPr/>
        </p:nvSpPr>
        <p:spPr>
          <a:xfrm>
            <a:off x="4570556" y="171333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Tareas</a:t>
            </a:r>
            <a:r>
              <a:rPr lang="en-GB" dirty="0">
                <a:latin typeface="Arial Nova Light" panose="020B03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un set de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functional.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formal.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 a components.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modelo</a:t>
            </a:r>
            <a:r>
              <a:rPr lang="en-GB" dirty="0">
                <a:latin typeface="Arial Nova Light" panose="020B0304020202020204" pitchFamily="34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</a:rPr>
              <a:t>comportamiento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BBD0AFF-6562-4C57-AF6F-350F93E85F9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96145" y="2590502"/>
            <a:ext cx="474411" cy="115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99C98D-7FEC-959B-783B-BF9E80E590A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6647206" y="3467665"/>
            <a:ext cx="209350" cy="563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4. Verification and validation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Objective 1: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and understand the bottom-up strategy for integration.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5C68AD-51D6-CC5E-8FDC-92CDB95B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87" y="1716511"/>
            <a:ext cx="5086132" cy="447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9A68CA63-A2AD-9C92-4D72-5A895A76832C}"/>
              </a:ext>
            </a:extLst>
          </p:cNvPr>
          <p:cNvGrpSpPr/>
          <p:nvPr/>
        </p:nvGrpSpPr>
        <p:grpSpPr>
          <a:xfrm>
            <a:off x="1917791" y="1462211"/>
            <a:ext cx="5166144" cy="4089620"/>
            <a:chOff x="1917791" y="1462211"/>
            <a:chExt cx="5166144" cy="408962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A82F158-B3E4-CC9B-8D7B-B70B5300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B684691-102B-0A20-019C-BFF192702A2B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3341A64-F180-6249-422A-88E2915C5F61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0C138F6-8621-FD28-FB47-F836F093D46E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80FFA48-2273-F15B-1432-7AF34E436979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E4B45C-CBD9-6F39-043B-0F5BA0AF7AE1}"/>
              </a:ext>
            </a:extLst>
          </p:cNvPr>
          <p:cNvGrpSpPr/>
          <p:nvPr/>
        </p:nvGrpSpPr>
        <p:grpSpPr>
          <a:xfrm>
            <a:off x="5582537" y="3954474"/>
            <a:ext cx="924350" cy="603250"/>
            <a:chOff x="5518150" y="3892550"/>
            <a:chExt cx="924350" cy="60325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22E9702-12AA-B8E4-F260-EF9174B5DE99}"/>
                </a:ext>
              </a:extLst>
            </p:cNvPr>
            <p:cNvSpPr/>
            <p:nvPr/>
          </p:nvSpPr>
          <p:spPr>
            <a:xfrm>
              <a:off x="5565350" y="396375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6A963E-E2A5-B6D9-3A8D-77E979BB922A}"/>
                </a:ext>
              </a:extLst>
            </p:cNvPr>
            <p:cNvSpPr/>
            <p:nvPr/>
          </p:nvSpPr>
          <p:spPr>
            <a:xfrm>
              <a:off x="6056180" y="396204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A48F7CA-BFF7-95D1-5274-AA17ECCF5D9E}"/>
                </a:ext>
              </a:extLst>
            </p:cNvPr>
            <p:cNvSpPr/>
            <p:nvPr/>
          </p:nvSpPr>
          <p:spPr>
            <a:xfrm>
              <a:off x="556535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7716CB3-A3AF-6870-4657-192E0A2E0E66}"/>
                </a:ext>
              </a:extLst>
            </p:cNvPr>
            <p:cNvSpPr/>
            <p:nvPr/>
          </p:nvSpPr>
          <p:spPr>
            <a:xfrm>
              <a:off x="605618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7601B5F-667D-747B-DE73-6A0EB1596D7A}"/>
                </a:ext>
              </a:extLst>
            </p:cNvPr>
            <p:cNvSpPr/>
            <p:nvPr/>
          </p:nvSpPr>
          <p:spPr>
            <a:xfrm>
              <a:off x="551815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40EC88-17D7-2142-D978-A9FD7FA9ECF9}"/>
                </a:ext>
              </a:extLst>
            </p:cNvPr>
            <p:cNvSpPr/>
            <p:nvPr/>
          </p:nvSpPr>
          <p:spPr>
            <a:xfrm>
              <a:off x="599800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443D721-4E01-9F45-4B4A-5FBC3B52A6D8}"/>
              </a:ext>
            </a:extLst>
          </p:cNvPr>
          <p:cNvGrpSpPr/>
          <p:nvPr/>
        </p:nvGrpSpPr>
        <p:grpSpPr>
          <a:xfrm>
            <a:off x="6821392" y="3267123"/>
            <a:ext cx="947635" cy="603250"/>
            <a:chOff x="6748564" y="3289300"/>
            <a:chExt cx="947635" cy="60325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AA447E3-1E55-31E1-8B91-0DD636ED0879}"/>
                </a:ext>
              </a:extLst>
            </p:cNvPr>
            <p:cNvSpPr/>
            <p:nvPr/>
          </p:nvSpPr>
          <p:spPr>
            <a:xfrm>
              <a:off x="6795765" y="33605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47B1A6D-28D1-B515-589A-61651EE4C024}"/>
                </a:ext>
              </a:extLst>
            </p:cNvPr>
            <p:cNvSpPr/>
            <p:nvPr/>
          </p:nvSpPr>
          <p:spPr>
            <a:xfrm>
              <a:off x="7286595" y="33587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32ECA30-E956-8A87-AF31-913AAF7C2355}"/>
                </a:ext>
              </a:extLst>
            </p:cNvPr>
            <p:cNvSpPr/>
            <p:nvPr/>
          </p:nvSpPr>
          <p:spPr>
            <a:xfrm>
              <a:off x="679576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8C38EC6-E722-5508-C2FE-D96915F15E3F}"/>
                </a:ext>
              </a:extLst>
            </p:cNvPr>
            <p:cNvSpPr/>
            <p:nvPr/>
          </p:nvSpPr>
          <p:spPr>
            <a:xfrm>
              <a:off x="728659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5F43FCA-7CB9-88C9-60AB-55C1145DFDCD}"/>
                </a:ext>
              </a:extLst>
            </p:cNvPr>
            <p:cNvSpPr/>
            <p:nvPr/>
          </p:nvSpPr>
          <p:spPr>
            <a:xfrm>
              <a:off x="6748564" y="3289300"/>
              <a:ext cx="947635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47F99A3-C13D-E537-077E-E3DA4760E16F}"/>
              </a:ext>
            </a:extLst>
          </p:cNvPr>
          <p:cNvGrpSpPr/>
          <p:nvPr/>
        </p:nvGrpSpPr>
        <p:grpSpPr>
          <a:xfrm>
            <a:off x="367352" y="2486501"/>
            <a:ext cx="3268486" cy="2786236"/>
            <a:chOff x="1917791" y="1462211"/>
            <a:chExt cx="5166144" cy="408962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334B891-9F5E-61CB-F90D-0157395C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B86C4E-4B88-926B-7F76-87434962D2AE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8FD6532-D0C7-FB2D-8223-80B9E9FAD792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7059BD37-67F6-B97F-4F72-2FAD50153E55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2F203602-472D-D624-5279-08BBAD85B06D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8526EF9-BE23-293D-AEFE-C267964C6E80}"/>
              </a:ext>
            </a:extLst>
          </p:cNvPr>
          <p:cNvCxnSpPr>
            <a:cxnSpLocks/>
          </p:cNvCxnSpPr>
          <p:nvPr/>
        </p:nvCxnSpPr>
        <p:spPr>
          <a:xfrm>
            <a:off x="2658746" y="4908081"/>
            <a:ext cx="107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B803E2A-55E7-3386-2B0D-3E98B07F5CF5}"/>
              </a:ext>
            </a:extLst>
          </p:cNvPr>
          <p:cNvSpPr txBox="1"/>
          <p:nvPr/>
        </p:nvSpPr>
        <p:spPr>
          <a:xfrm>
            <a:off x="2507814" y="4936201"/>
            <a:ext cx="122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Arneses de prueba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3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4. Verification and validation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Objective 2: Test automation and linkage with requirements.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89E63D-3816-942A-9310-45E76EA2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2049694"/>
            <a:ext cx="5262735" cy="42555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DC7583-69E2-4A84-113E-AE52CD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/>
          <a:stretch/>
        </p:blipFill>
        <p:spPr>
          <a:xfrm>
            <a:off x="5512859" y="2168755"/>
            <a:ext cx="3506253" cy="3683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BAE41E-E7B8-8944-B82C-7BE63E27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" y="4269555"/>
            <a:ext cx="5019546" cy="10480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4B9566-571D-C4B6-7D53-FA6A7FA2219D}"/>
              </a:ext>
            </a:extLst>
          </p:cNvPr>
          <p:cNvCxnSpPr>
            <a:cxnSpLocks/>
          </p:cNvCxnSpPr>
          <p:nvPr/>
        </p:nvCxnSpPr>
        <p:spPr>
          <a:xfrm>
            <a:off x="3208020" y="3429000"/>
            <a:ext cx="1243400" cy="103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36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MATLAB &amp; Simulink are suitable tools to get started in model-based systems engineering.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If students are familiar with this software, they can start working without additional software.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linking new knowledge with previous modelling knowledge.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algn="just"/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280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374679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</a:t>
            </a:r>
          </a:p>
          <a:p>
            <a:r>
              <a:rPr lang="es-ES" sz="1100" dirty="0">
                <a:hlinkClick r:id="rId3"/>
              </a:rPr>
              <a:t>iaizpuru@mondragon.edu</a:t>
            </a:r>
            <a:endParaRPr lang="es-ES" sz="1100" dirty="0"/>
          </a:p>
          <a:p>
            <a:r>
              <a:rPr lang="es-ES" sz="1400" b="1" dirty="0"/>
              <a:t>Paul </a:t>
            </a:r>
            <a:r>
              <a:rPr lang="es-ES" sz="1400" b="1" dirty="0" err="1"/>
              <a:t>Aretxederreta</a:t>
            </a:r>
            <a:endParaRPr lang="es-ES" sz="1400" b="1" dirty="0"/>
          </a:p>
          <a:p>
            <a:r>
              <a:rPr lang="es-ES" sz="1100" dirty="0">
                <a:hlinkClick r:id="rId4"/>
              </a:rPr>
              <a:t>x.paretxederreta@mondragon.edu</a:t>
            </a:r>
            <a:endParaRPr lang="es-ES" sz="1100" dirty="0"/>
          </a:p>
          <a:p>
            <a:r>
              <a:rPr lang="es-ES" sz="1100" dirty="0"/>
              <a:t>Galarreta Campus</a:t>
            </a:r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636466" cy="53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2021 the engineering faculty begins to think about a new official master's degree for the 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  <a:hlinkClick r:id="rId2"/>
              </a:rPr>
              <a:t>Galarreta campus 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(Hernani).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Some of the topics to be addressed were: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DDC72-2BAB-ABD6-733C-02724D97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2" t="15557" r="26667" b="5926"/>
          <a:stretch/>
        </p:blipFill>
        <p:spPr>
          <a:xfrm>
            <a:off x="5149781" y="3296950"/>
            <a:ext cx="3695700" cy="26203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817487-E788-1DF0-9685-BEE976E96F58}"/>
              </a:ext>
            </a:extLst>
          </p:cNvPr>
          <p:cNvSpPr txBox="1"/>
          <p:nvPr/>
        </p:nvSpPr>
        <p:spPr>
          <a:xfrm>
            <a:off x="577781" y="2934962"/>
            <a:ext cx="4757894" cy="234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Arial Nova Light" panose="020B03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s-ES" sz="2000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7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companies are responsible for the entire life cycle </a:t>
            </a:r>
          </a:p>
          <a:p>
            <a:pPr marL="0" indent="0" algn="ctr">
              <a:buNone/>
            </a:pP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 cycle</a:t>
            </a:r>
            <a:endParaRPr lang="en-US" b="1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2127217"/>
            <a:ext cx="8559694" cy="28875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D1CFAA-4E03-353D-78E6-43B90ECFF7CB}"/>
              </a:ext>
            </a:extLst>
          </p:cNvPr>
          <p:cNvSpPr txBox="1"/>
          <p:nvPr/>
        </p:nvSpPr>
        <p:spPr>
          <a:xfrm>
            <a:off x="1775046" y="5438848"/>
            <a:ext cx="536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V-model is a methodology for life cycle management.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21F7B-906F-49EE-C97F-1EA26ECE52E8}"/>
              </a:ext>
            </a:extLst>
          </p:cNvPr>
          <p:cNvSpPr txBox="1"/>
          <p:nvPr/>
        </p:nvSpPr>
        <p:spPr>
          <a:xfrm>
            <a:off x="3124525" y="2241917"/>
            <a:ext cx="241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 </a:t>
            </a:r>
            <a:r>
              <a:rPr lang="es-ES" sz="2800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endParaRPr lang="en-GB" sz="28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690550-9B21-991E-258C-77716BB8EC78}"/>
              </a:ext>
            </a:extLst>
          </p:cNvPr>
          <p:cNvCxnSpPr/>
          <p:nvPr/>
        </p:nvCxnSpPr>
        <p:spPr>
          <a:xfrm>
            <a:off x="633046" y="2934119"/>
            <a:ext cx="2512088" cy="208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B4BEFF-E1F0-F4B5-377E-D182F4ED151D}"/>
              </a:ext>
            </a:extLst>
          </p:cNvPr>
          <p:cNvSpPr txBox="1"/>
          <p:nvPr/>
        </p:nvSpPr>
        <p:spPr>
          <a:xfrm rot="2373486">
            <a:off x="311963" y="4054858"/>
            <a:ext cx="321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Definition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and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decomposition</a:t>
            </a:r>
            <a:endParaRPr lang="en-GB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F9D81F-1F33-9558-4BD4-A7315FD85DEA}"/>
              </a:ext>
            </a:extLst>
          </p:cNvPr>
          <p:cNvCxnSpPr>
            <a:cxnSpLocks/>
          </p:cNvCxnSpPr>
          <p:nvPr/>
        </p:nvCxnSpPr>
        <p:spPr>
          <a:xfrm flipV="1">
            <a:off x="5291744" y="3287427"/>
            <a:ext cx="2348812" cy="1735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449C94-CE5A-EDDE-E1B0-E21566D5EBC7}"/>
              </a:ext>
            </a:extLst>
          </p:cNvPr>
          <p:cNvSpPr txBox="1"/>
          <p:nvPr/>
        </p:nvSpPr>
        <p:spPr>
          <a:xfrm rot="19437461">
            <a:off x="5073083" y="4054859"/>
            <a:ext cx="313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Integration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verification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and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validation</a:t>
            </a:r>
            <a:endParaRPr lang="en-GB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B1E476-8377-89D8-76DD-19AE4813C01C}"/>
              </a:ext>
            </a:extLst>
          </p:cNvPr>
          <p:cNvCxnSpPr/>
          <p:nvPr/>
        </p:nvCxnSpPr>
        <p:spPr>
          <a:xfrm flipH="1">
            <a:off x="2613660" y="3287427"/>
            <a:ext cx="3512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8A94FB-4B51-94B1-6CE3-BF36E9A96E1B}"/>
              </a:ext>
            </a:extLst>
          </p:cNvPr>
          <p:cNvSpPr txBox="1"/>
          <p:nvPr/>
        </p:nvSpPr>
        <p:spPr>
          <a:xfrm>
            <a:off x="3704471" y="2966829"/>
            <a:ext cx="13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outcomes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3" y="1871597"/>
            <a:ext cx="8559694" cy="2887558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6400323D-430A-4F82-763D-3502723F3668}"/>
              </a:ext>
            </a:extLst>
          </p:cNvPr>
          <p:cNvSpPr/>
          <p:nvPr/>
        </p:nvSpPr>
        <p:spPr>
          <a:xfrm>
            <a:off x="1446964" y="275888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5F291A-511F-6A7C-3924-B0B1316FA10B}"/>
              </a:ext>
            </a:extLst>
          </p:cNvPr>
          <p:cNvSpPr/>
          <p:nvPr/>
        </p:nvSpPr>
        <p:spPr>
          <a:xfrm>
            <a:off x="2124570" y="326297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5C032-7A79-C8B0-2E00-DAF6E8E1BDFA}"/>
              </a:ext>
            </a:extLst>
          </p:cNvPr>
          <p:cNvSpPr/>
          <p:nvPr/>
        </p:nvSpPr>
        <p:spPr>
          <a:xfrm>
            <a:off x="4371034" y="2758886"/>
            <a:ext cx="2924177" cy="15574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EC8734-CF2E-735D-1FDD-E0EB3324D788}"/>
              </a:ext>
            </a:extLst>
          </p:cNvPr>
          <p:cNvSpPr txBox="1"/>
          <p:nvPr/>
        </p:nvSpPr>
        <p:spPr>
          <a:xfrm>
            <a:off x="1917791" y="1561602"/>
            <a:ext cx="547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Light" panose="020B0304020202020204" pitchFamily="34" charset="0"/>
              </a:rPr>
              <a:t>Manage the life cycle </a:t>
            </a:r>
            <a:r>
              <a:rPr lang="en-GB" dirty="0">
                <a:latin typeface="Arial Nova Light" panose="020B0304020202020204" pitchFamily="34" charset="0"/>
              </a:rPr>
              <a:t>with the V-model and model-based techniques.</a:t>
            </a:r>
            <a:endParaRPr lang="es-ES" dirty="0">
              <a:latin typeface="Arial Nova Light" panose="020B03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EE83ED-FB54-B754-85A0-332609404DC3}"/>
              </a:ext>
            </a:extLst>
          </p:cNvPr>
          <p:cNvSpPr txBox="1"/>
          <p:nvPr/>
        </p:nvSpPr>
        <p:spPr>
          <a:xfrm>
            <a:off x="365956" y="4424333"/>
            <a:ext cx="1867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latin typeface="Arial Nova Light" panose="020B0304020202020204" pitchFamily="34" charset="0"/>
              </a:rPr>
              <a:t>Requirements</a:t>
            </a:r>
            <a:r>
              <a:rPr lang="es-ES" b="1" dirty="0"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latin typeface="Arial Nova Light" panose="020B0304020202020204" pitchFamily="34" charset="0"/>
              </a:rPr>
              <a:t>writing</a:t>
            </a:r>
            <a:r>
              <a:rPr lang="es-ES" b="1" dirty="0">
                <a:latin typeface="Arial Nova Light" panose="020B0304020202020204" pitchFamily="34" charset="0"/>
              </a:rPr>
              <a:t> and </a:t>
            </a:r>
            <a:r>
              <a:rPr lang="es-ES" b="1" dirty="0" err="1">
                <a:latin typeface="Arial Nova Light" panose="020B0304020202020204" pitchFamily="34" charset="0"/>
              </a:rPr>
              <a:t>management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  <a:endParaRPr lang="en-GB" dirty="0">
              <a:latin typeface="Arial Nova Light" panose="020B03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D65C5A-8670-E635-12E7-D332D78F8F4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299473" y="3321593"/>
            <a:ext cx="547106" cy="1102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CBDC32-0A8E-8700-F338-83B15825E847}"/>
              </a:ext>
            </a:extLst>
          </p:cNvPr>
          <p:cNvSpPr txBox="1"/>
          <p:nvPr/>
        </p:nvSpPr>
        <p:spPr>
          <a:xfrm>
            <a:off x="2314009" y="4914979"/>
            <a:ext cx="263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Composition of system architectures and organization of components.</a:t>
            </a:r>
            <a:endParaRPr lang="es-ES" dirty="0">
              <a:latin typeface="Arial Nova Light" panose="020B0304020202020204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A20E71E-C50F-A830-7C42-AF6CC458269A}"/>
              </a:ext>
            </a:extLst>
          </p:cNvPr>
          <p:cNvCxnSpPr>
            <a:cxnSpLocks/>
          </p:cNvCxnSpPr>
          <p:nvPr/>
        </p:nvCxnSpPr>
        <p:spPr>
          <a:xfrm>
            <a:off x="2588907" y="3825683"/>
            <a:ext cx="602939" cy="1089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F23A91D-004D-5058-DD69-B83A3FB05507}"/>
              </a:ext>
            </a:extLst>
          </p:cNvPr>
          <p:cNvSpPr txBox="1"/>
          <p:nvPr/>
        </p:nvSpPr>
        <p:spPr>
          <a:xfrm>
            <a:off x="5538139" y="4844916"/>
            <a:ext cx="2958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Organization of verification and validation tests of system requirements with test harnesses and test suites.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2F29E72-E8D5-D3AD-E9CC-3A069084A7E5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5833123" y="4316380"/>
            <a:ext cx="1184097" cy="528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5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MathWorks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358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Arial Nova Light" panose="020B0304020202020204" pitchFamily="34" charset="0"/>
              </a:rPr>
              <a:t>There was a need for a tool to work on these concepts with the students.</a:t>
            </a:r>
          </a:p>
          <a:p>
            <a:r>
              <a:rPr lang="en-GB" dirty="0">
                <a:latin typeface="Arial Nova Light" panose="020B0304020202020204" pitchFamily="34" charset="0"/>
              </a:rPr>
              <a:t>They previously have experience with MATLAB &amp; Simulink.</a:t>
            </a:r>
          </a:p>
          <a:p>
            <a:r>
              <a:rPr lang="en-GB" dirty="0">
                <a:latin typeface="Arial Nova Light" panose="020B0304020202020204" pitchFamily="34" charset="0"/>
              </a:rPr>
              <a:t>A collaboration with MathWorks was initiated for the development of this curriculum.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The curriculum was developed following the example of a scooter development process.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62D060-3B6D-DB69-BCC5-90FB67B5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4364247"/>
            <a:ext cx="1718029" cy="1570770"/>
          </a:xfrm>
          <a:prstGeom prst="rect">
            <a:avLst/>
          </a:prstGeom>
        </p:spPr>
      </p:pic>
      <p:pic>
        <p:nvPicPr>
          <p:cNvPr id="1026" name="Picture 2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C4FD0678-9730-AFDA-4F06-2A829B71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58" y="4558537"/>
            <a:ext cx="3477424" cy="13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8358D-81E6-B675-D127-BAC1059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23" y="3888711"/>
            <a:ext cx="1886734" cy="23663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0DBA4B-0331-CC1F-E93E-C19EC5C5B26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5B9A92-B4F9-335A-9824-921960ED9EB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878B0E-F9C7-66F6-7050-2116C234DBD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D25C77-4E2A-D8FF-0F45-2E86A1F0AFD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1939332"/>
            <a:ext cx="3847227" cy="2177171"/>
          </a:xfrm>
        </p:spPr>
        <p:txBody>
          <a:bodyPr>
            <a:normAutofit fontScale="90000"/>
          </a:bodyPr>
          <a:lstStyle/>
          <a:p>
            <a:r>
              <a:rPr lang="en-GB" dirty="0"/>
              <a:t>Model-Based Systems Engineering with MATLAB &amp; Simulink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9053564" cy="428157"/>
          </a:xfrm>
        </p:spPr>
        <p:txBody>
          <a:bodyPr/>
          <a:lstStyle/>
          <a:p>
            <a:r>
              <a:rPr lang="es-ES" sz="2400" dirty="0" err="1"/>
              <a:t>Systems</a:t>
            </a:r>
            <a:r>
              <a:rPr lang="es-ES" sz="2400" dirty="0"/>
              <a:t> </a:t>
            </a:r>
            <a:r>
              <a:rPr lang="es-ES" sz="2400" dirty="0" err="1"/>
              <a:t>engineering</a:t>
            </a:r>
            <a:endParaRPr lang="es-ES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 a few years ago, the life cycle was managed on a document basis.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465610"/>
            <a:ext cx="5690850" cy="2500434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7" y="2157933"/>
            <a:ext cx="1073593" cy="1073593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5777930-EE85-5DEB-7AAC-078287A8E0AC}"/>
              </a:ext>
            </a:extLst>
          </p:cNvPr>
          <p:cNvCxnSpPr>
            <a:cxnSpLocks/>
          </p:cNvCxnSpPr>
          <p:nvPr/>
        </p:nvCxnSpPr>
        <p:spPr>
          <a:xfrm flipV="1">
            <a:off x="2496432" y="2772269"/>
            <a:ext cx="1036475" cy="3940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19DE0C2-9AB5-A5EB-63CB-BF50508F00B3}"/>
              </a:ext>
            </a:extLst>
          </p:cNvPr>
          <p:cNvCxnSpPr>
            <a:cxnSpLocks/>
          </p:cNvCxnSpPr>
          <p:nvPr/>
        </p:nvCxnSpPr>
        <p:spPr>
          <a:xfrm flipV="1">
            <a:off x="3036210" y="3143920"/>
            <a:ext cx="716640" cy="4441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53C232-D94B-92B6-80A2-6B95F0636CA1}"/>
              </a:ext>
            </a:extLst>
          </p:cNvPr>
          <p:cNvCxnSpPr>
            <a:cxnSpLocks/>
          </p:cNvCxnSpPr>
          <p:nvPr/>
        </p:nvCxnSpPr>
        <p:spPr>
          <a:xfrm flipV="1">
            <a:off x="3394530" y="3161125"/>
            <a:ext cx="487986" cy="6458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7F4A00-74CC-D7D2-49DD-B1228A003B74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069704" y="3231526"/>
            <a:ext cx="41466" cy="11136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3B7FA6D-28FC-1D6C-C80B-1BD23D0C35B4}"/>
              </a:ext>
            </a:extLst>
          </p:cNvPr>
          <p:cNvCxnSpPr>
            <a:cxnSpLocks/>
          </p:cNvCxnSpPr>
          <p:nvPr/>
        </p:nvCxnSpPr>
        <p:spPr>
          <a:xfrm flipH="1" flipV="1">
            <a:off x="4265470" y="3098406"/>
            <a:ext cx="600410" cy="76006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49C5CB-1FC5-60B8-E297-987723CDD9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74" y="2952878"/>
            <a:ext cx="977726" cy="4131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A0FDBC-196C-2D0B-6268-8D87C333B5F8}"/>
              </a:ext>
            </a:extLst>
          </p:cNvPr>
          <p:cNvCxnSpPr>
            <a:cxnSpLocks/>
          </p:cNvCxnSpPr>
          <p:nvPr/>
        </p:nvCxnSpPr>
        <p:spPr>
          <a:xfrm flipH="1" flipV="1">
            <a:off x="4730817" y="2731275"/>
            <a:ext cx="1113030" cy="3216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17568</TotalTime>
  <Words>759</Words>
  <Application>Microsoft Office PowerPoint</Application>
  <PresentationFormat>Presentación en pantalla (4:3)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AppleSymbols</vt:lpstr>
      <vt:lpstr>Arial</vt:lpstr>
      <vt:lpstr>Arial Black</vt:lpstr>
      <vt:lpstr>Arial Nova Light</vt:lpstr>
      <vt:lpstr>Calibri</vt:lpstr>
      <vt:lpstr>Cambria Math</vt:lpstr>
      <vt:lpstr>MU Theme</vt:lpstr>
      <vt:lpstr>Teaching Model-Based Systems Engineering with MATLAB &amp; Simulink for Smart Energy Systems</vt:lpstr>
      <vt:lpstr>Índice</vt:lpstr>
      <vt:lpstr>Context</vt:lpstr>
      <vt:lpstr>Context</vt:lpstr>
      <vt:lpstr>Context</vt:lpstr>
      <vt:lpstr>Learning outcomes</vt:lpstr>
      <vt:lpstr>Collaboration with MathWorks</vt:lpstr>
      <vt:lpstr>Model-Based Systems Engineering with MATLAB &amp; Simulink</vt:lpstr>
      <vt:lpstr>Systems engineering</vt:lpstr>
      <vt:lpstr>Model-based systems engineering</vt:lpstr>
      <vt:lpstr>Model-based systems engineering</vt:lpstr>
      <vt:lpstr>Model-based systems engineering</vt:lpstr>
      <vt:lpstr>Curriculum description</vt:lpstr>
      <vt:lpstr>Curriculum description</vt:lpstr>
      <vt:lpstr>Módulo 2. Requirements</vt:lpstr>
      <vt:lpstr>Module 2. Requirements</vt:lpstr>
      <vt:lpstr>Module 2. Requirements</vt:lpstr>
      <vt:lpstr>Module 2. Requirements</vt:lpstr>
      <vt:lpstr>Module 3. Architecture</vt:lpstr>
      <vt:lpstr>Module 3. Architecture</vt:lpstr>
      <vt:lpstr>Module 3. System Composer</vt:lpstr>
      <vt:lpstr>Modulo 3. Coursework</vt:lpstr>
      <vt:lpstr>Module 4. Verification and validation</vt:lpstr>
      <vt:lpstr>Module 4. Verification and validation</vt:lpstr>
      <vt:lpstr>Conclusions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400</cp:revision>
  <cp:lastPrinted>2018-07-13T13:37:53Z</cp:lastPrinted>
  <dcterms:created xsi:type="dcterms:W3CDTF">2017-11-28T21:27:45Z</dcterms:created>
  <dcterms:modified xsi:type="dcterms:W3CDTF">2023-07-20T05:57:09Z</dcterms:modified>
</cp:coreProperties>
</file>